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74" r:id="rId1"/>
  </p:sldMasterIdLst>
  <p:sldIdLst>
    <p:sldId id="259" r:id="rId2"/>
    <p:sldId id="257" r:id="rId3"/>
    <p:sldId id="260" r:id="rId4"/>
    <p:sldId id="258" r:id="rId5"/>
    <p:sldId id="261" r:id="rId6"/>
    <p:sldId id="263" r:id="rId7"/>
    <p:sldId id="262"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00" d="100"/>
          <a:sy n="100" d="100"/>
        </p:scale>
        <p:origin x="-11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theme" Target="theme/theme1.xml"/><Relationship Id="rId4" Type="http://schemas.openxmlformats.org/officeDocument/2006/relationships/slide" Target="slides/slide3.xml"/><Relationship Id="rId21" Type="http://schemas.openxmlformats.org/officeDocument/2006/relationships/tableStyles" Target="tableStyles.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slide" Target="slides/slide15.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slide" Target="slides/slide14.xml"/><Relationship Id="rId12" Type="http://schemas.openxmlformats.org/officeDocument/2006/relationships/slide" Target="slides/slide11.xml"/><Relationship Id="rId17" Type="http://schemas.openxmlformats.org/officeDocument/2006/relationships/printerSettings" Target="printerSettings/printerSettings1.bin"/><Relationship Id="rId19" Type="http://schemas.openxmlformats.org/officeDocument/2006/relationships/viewProps" Target="viewProps.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F220A3B7-F82A-B847-AACB-CE0C8D68C914}" type="datetimeFigureOut">
              <a:rPr lang="en-US" smtClean="0"/>
              <a:t>10/29/10</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C67B855-3244-0445-9590-4677F16F554F}"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20A3B7-F82A-B847-AACB-CE0C8D68C914}" type="datetimeFigureOut">
              <a:rPr lang="en-US" smtClean="0"/>
              <a:t>10/29/10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67B855-3244-0445-9590-4677F16F554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20A3B7-F82A-B847-AACB-CE0C8D68C914}" type="datetimeFigureOut">
              <a:rPr lang="en-US" smtClean="0"/>
              <a:t>10/29/10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67B855-3244-0445-9590-4677F16F554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20A3B7-F82A-B847-AACB-CE0C8D68C914}" type="datetimeFigureOut">
              <a:rPr lang="en-US" smtClean="0"/>
              <a:t>10/29/10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67B855-3244-0445-9590-4677F16F554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220A3B7-F82A-B847-AACB-CE0C8D68C914}" type="datetimeFigureOut">
              <a:rPr lang="en-US" smtClean="0"/>
              <a:t>10/29/10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4C92D-0306-4E69-9CD3-20855E849650}" type="slidenum">
              <a:rPr kumimoji="0" lang="en-US" smtClean="0"/>
              <a:pPr/>
              <a:t>‹#›</a:t>
            </a:fld>
            <a:endParaRPr kumimoji="0"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220A3B7-F82A-B847-AACB-CE0C8D68C914}" type="datetimeFigureOut">
              <a:rPr lang="en-US" smtClean="0"/>
              <a:t>10/29/10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67B855-3244-0445-9590-4677F16F554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220A3B7-F82A-B847-AACB-CE0C8D68C914}" type="datetimeFigureOut">
              <a:rPr lang="en-US" smtClean="0"/>
              <a:t>10/29/10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67B855-3244-0445-9590-4677F16F554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220A3B7-F82A-B847-AACB-CE0C8D68C914}" type="datetimeFigureOut">
              <a:rPr lang="en-US" smtClean="0"/>
              <a:t>10/29/10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67B855-3244-0445-9590-4677F16F554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F220A3B7-F82A-B847-AACB-CE0C8D68C914}" type="datetimeFigureOut">
              <a:rPr lang="en-US" smtClean="0"/>
              <a:t>10/29/10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67B855-3244-0445-9590-4677F16F554F}"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220A3B7-F82A-B847-AACB-CE0C8D68C914}" type="datetimeFigureOut">
              <a:rPr lang="en-US" smtClean="0"/>
              <a:t>10/29/10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67B855-3244-0445-9590-4677F16F554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220A3B7-F82A-B847-AACB-CE0C8D68C914}" type="datetimeFigureOut">
              <a:rPr lang="en-US" smtClean="0"/>
              <a:t>10/29/10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67B855-3244-0445-9590-4677F16F554F}"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en-US" smtClean="0"/>
              <a:t>Click icon to add picture</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F220A3B7-F82A-B847-AACB-CE0C8D68C914}" type="datetimeFigureOut">
              <a:rPr lang="en-US" smtClean="0"/>
              <a:t>10/29/10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4C67B855-3244-0445-9590-4677F16F554F}"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Classic Spirituality</a:t>
            </a:r>
            <a:endParaRPr lang="en-US" dirty="0"/>
          </a:p>
        </p:txBody>
      </p:sp>
      <p:sp>
        <p:nvSpPr>
          <p:cNvPr id="3" name="Subtitle 2"/>
          <p:cNvSpPr>
            <a:spLocks noGrp="1"/>
          </p:cNvSpPr>
          <p:nvPr>
            <p:ph type="subTitle" idx="1"/>
          </p:nvPr>
        </p:nvSpPr>
        <p:spPr>
          <a:xfrm>
            <a:off x="4102100" y="3060700"/>
            <a:ext cx="4737100" cy="541964"/>
          </a:xfrm>
        </p:spPr>
        <p:txBody>
          <a:bodyPr/>
          <a:lstStyle/>
          <a:p>
            <a:r>
              <a:rPr lang="en-US" dirty="0" smtClean="0"/>
              <a:t>Viv Grigg, Oct 2010</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E. Spirituality in the Midst of Modernism</a:t>
            </a:r>
            <a:r>
              <a:rPr lang="en-US" sz="2400" dirty="0" smtClean="0"/>
              <a:t> </a:t>
            </a:r>
            <a:br>
              <a:rPr lang="en-US" sz="2400" dirty="0" smtClean="0"/>
            </a:br>
            <a:r>
              <a:rPr lang="en-US" sz="2400" dirty="0" smtClean="0"/>
              <a:t>Responding </a:t>
            </a:r>
            <a:r>
              <a:rPr lang="en-US" sz="2400" dirty="0" smtClean="0"/>
              <a:t>to the Spirit of Greed </a:t>
            </a:r>
            <a:r>
              <a:rPr lang="en-US" sz="2400" dirty="0" smtClean="0"/>
              <a:t> </a:t>
            </a:r>
            <a:br>
              <a:rPr lang="en-US" sz="2400" dirty="0" smtClean="0"/>
            </a:br>
            <a:r>
              <a:rPr lang="en-US" sz="2400" dirty="0" smtClean="0"/>
              <a:t>(</a:t>
            </a:r>
            <a:r>
              <a:rPr lang="en-US" sz="2400" dirty="0" smtClean="0"/>
              <a:t>From the Lifestyle and Values of </a:t>
            </a:r>
            <a:r>
              <a:rPr lang="en-US" sz="2400" dirty="0" smtClean="0"/>
              <a:t>Servants)</a:t>
            </a:r>
            <a:endParaRPr lang="en-US" sz="2400" dirty="0"/>
          </a:p>
        </p:txBody>
      </p:sp>
      <p:sp>
        <p:nvSpPr>
          <p:cNvPr id="3" name="Content Placeholder 2"/>
          <p:cNvSpPr>
            <a:spLocks noGrp="1"/>
          </p:cNvSpPr>
          <p:nvPr>
            <p:ph idx="1"/>
          </p:nvPr>
        </p:nvSpPr>
        <p:spPr/>
        <p:txBody>
          <a:bodyPr>
            <a:normAutofit fontScale="62500" lnSpcReduction="20000"/>
          </a:bodyPr>
          <a:lstStyle/>
          <a:p>
            <a:r>
              <a:rPr lang="en-US" dirty="0" smtClean="0"/>
              <a:t>Non</a:t>
            </a:r>
            <a:r>
              <a:rPr lang="en-US" dirty="0" smtClean="0"/>
              <a:t>-Destitute Poverty   </a:t>
            </a:r>
            <a:r>
              <a:rPr lang="en-US" dirty="0" smtClean="0"/>
              <a:t> </a:t>
            </a:r>
          </a:p>
          <a:p>
            <a:r>
              <a:rPr lang="en-US" dirty="0" smtClean="0"/>
              <a:t>The </a:t>
            </a:r>
            <a:r>
              <a:rPr lang="en-US" dirty="0" smtClean="0"/>
              <a:t>Master not only chose poverty in birth, in life and death, he also calls his servants to such a lifestyle. We recognize our basic needs for food and clothing (I Timothy 6:6-8, Matthew 6:25-33), which may include tools of our trade, children’s toys. We recognize the just need, inferred from the Scriptures for each family to own its own home, although some, like the Master, may choose a mobile, apostolic life with nowhere to lay one’s head (Luke 9:58). In putting our treasure in heaven, we covet the unsearchable riches of Christ.   </a:t>
            </a:r>
            <a:r>
              <a:rPr lang="en-US" dirty="0" smtClean="0"/>
              <a:t> </a:t>
            </a:r>
          </a:p>
          <a:p>
            <a:r>
              <a:rPr lang="en-US" dirty="0" smtClean="0"/>
              <a:t>We </a:t>
            </a:r>
            <a:r>
              <a:rPr lang="en-US" dirty="0" smtClean="0"/>
              <a:t>desire to possess nothing that cannot be shared with those around us. Regarding what we have, we hold it not as our own but rather as lent to us for a season. We will seek to exclude from both our personal and communal lives the cares of the world, the delight in riches and the desire for other things (Matthew 4:19 A.V.). We will avoid the abundance of communal properties or wealth. Buildings, administration and ministry shall be developed in the simplest manner consistent with good health and with efficient, well-pleasing work</a:t>
            </a:r>
            <a:r>
              <a:rPr lang="en-US" dirty="0" smtClean="0"/>
              <a: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Inner Simplicity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 </a:t>
            </a:r>
            <a:r>
              <a:rPr lang="en-US" dirty="0" smtClean="0"/>
              <a:t> </a:t>
            </a:r>
          </a:p>
          <a:p>
            <a:r>
              <a:rPr lang="en-US" dirty="0" smtClean="0"/>
              <a:t> Renouncing possessions is an outworking of an inner simplifying of our lives which lead to the openness, gentleness, spontaneity, and serenity that marked the Master. In renouncing possessions we seek to simplify our external lives in order to simplify more clearly our inner lives and focus on knowing our Lord.  </a:t>
            </a:r>
            <a:r>
              <a:rPr lang="en-US" dirty="0" smtClean="0"/>
              <a:t> </a:t>
            </a:r>
          </a:p>
          <a:p>
            <a:r>
              <a:rPr lang="en-US" dirty="0" smtClean="0"/>
              <a:t> </a:t>
            </a:r>
            <a:r>
              <a:rPr lang="en-US" dirty="0" smtClean="0"/>
              <a:t>Along with outward poverty, we desire an inner humility; along with servant works, we seek the spirit of a true servant In caring little for this world where we are strangers and pilgrims, we set our hearts on that spiritual home where our treasure is being saved up, and on that glory which we shall share with our Lord, provided we suffer with him.   </a:t>
            </a:r>
            <a:r>
              <a:rPr lang="en-US" dirty="0" smtClean="0"/>
              <a:t> </a:t>
            </a:r>
          </a:p>
          <a:p>
            <a:r>
              <a:rPr lang="en-US" dirty="0" smtClean="0"/>
              <a:t>We </a:t>
            </a:r>
            <a:r>
              <a:rPr lang="en-US" dirty="0" smtClean="0"/>
              <a:t>encourage middle-class Christians to such simplicity of lifestyle. For some it means earning less, and using their time for the kingdom. For others it means to earn much, consume little, hoard nothing, give generously and celebrate living. Such lifestyles are infinitely varied. We refuse to judge others in such areas.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Postmodern Spirituality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How do we develop a spirituality that responds to the following elements of urban culture?      </a:t>
            </a:r>
            <a:r>
              <a:rPr lang="en-US" dirty="0" smtClean="0"/>
              <a:t> </a:t>
            </a:r>
          </a:p>
          <a:p>
            <a:pPr lvl="1"/>
            <a:r>
              <a:rPr lang="en-US" dirty="0" smtClean="0"/>
              <a:t>The </a:t>
            </a:r>
            <a:r>
              <a:rPr lang="en-US" dirty="0" smtClean="0"/>
              <a:t>Spirit of sex       </a:t>
            </a:r>
            <a:r>
              <a:rPr lang="en-US" dirty="0" smtClean="0"/>
              <a:t> </a:t>
            </a:r>
          </a:p>
          <a:p>
            <a:pPr lvl="1"/>
            <a:r>
              <a:rPr lang="en-US" dirty="0" smtClean="0"/>
              <a:t>The </a:t>
            </a:r>
            <a:r>
              <a:rPr lang="en-US" dirty="0" smtClean="0"/>
              <a:t>Spirit of power, expansion of bureaucracy, one world government       </a:t>
            </a:r>
            <a:r>
              <a:rPr lang="en-US" dirty="0" smtClean="0"/>
              <a:t> </a:t>
            </a:r>
          </a:p>
          <a:p>
            <a:pPr lvl="1"/>
            <a:r>
              <a:rPr lang="en-US" dirty="0" smtClean="0"/>
              <a:t>The </a:t>
            </a:r>
            <a:r>
              <a:rPr lang="en-US" dirty="0" smtClean="0"/>
              <a:t>Spirit of violence       </a:t>
            </a:r>
            <a:r>
              <a:rPr lang="en-US" dirty="0" smtClean="0"/>
              <a:t> </a:t>
            </a:r>
          </a:p>
          <a:p>
            <a:pPr lvl="1"/>
            <a:r>
              <a:rPr lang="en-US" dirty="0" smtClean="0"/>
              <a:t>The </a:t>
            </a:r>
            <a:r>
              <a:rPr lang="en-US" dirty="0" smtClean="0"/>
              <a:t>Spirit of </a:t>
            </a:r>
            <a:r>
              <a:rPr lang="en-US" dirty="0" err="1" smtClean="0"/>
              <a:t>technicism</a:t>
            </a:r>
            <a:r>
              <a:rPr lang="en-US" dirty="0" smtClean="0"/>
              <a:t>, positivism, scientism, </a:t>
            </a:r>
            <a:r>
              <a:rPr lang="en-US" dirty="0" err="1" smtClean="0"/>
              <a:t>mechanisation</a:t>
            </a:r>
            <a:r>
              <a:rPr lang="en-US" dirty="0" smtClean="0"/>
              <a:t>       </a:t>
            </a:r>
            <a:r>
              <a:rPr lang="en-US" dirty="0" smtClean="0"/>
              <a:t> </a:t>
            </a:r>
          </a:p>
          <a:p>
            <a:pPr lvl="1"/>
            <a:r>
              <a:rPr lang="en-US" dirty="0" smtClean="0"/>
              <a:t>The </a:t>
            </a:r>
            <a:r>
              <a:rPr lang="en-US" dirty="0" smtClean="0"/>
              <a:t>Spirit of secularism       </a:t>
            </a:r>
            <a:r>
              <a:rPr lang="en-US" dirty="0" smtClean="0"/>
              <a:t> </a:t>
            </a:r>
          </a:p>
          <a:p>
            <a:pPr lvl="1"/>
            <a:r>
              <a:rPr lang="en-US" dirty="0" smtClean="0"/>
              <a:t>Futurism </a:t>
            </a:r>
            <a:r>
              <a:rPr lang="en-US" dirty="0" smtClean="0"/>
              <a:t>      </a:t>
            </a:r>
            <a:r>
              <a:rPr lang="en-US" dirty="0" smtClean="0"/>
              <a:t> </a:t>
            </a:r>
          </a:p>
          <a:p>
            <a:pPr lvl="1"/>
            <a:r>
              <a:rPr lang="en-US" dirty="0" smtClean="0"/>
              <a:t>Nihilism </a:t>
            </a:r>
            <a:r>
              <a:rPr lang="en-US" dirty="0" smtClean="0"/>
              <a:t>      </a:t>
            </a:r>
            <a:r>
              <a:rPr lang="en-US" dirty="0" smtClean="0"/>
              <a:t> </a:t>
            </a:r>
          </a:p>
          <a:p>
            <a:pPr lvl="1"/>
            <a:r>
              <a:rPr lang="en-US" dirty="0" smtClean="0"/>
              <a:t>Homelessness</a:t>
            </a:r>
            <a:r>
              <a:rPr lang="en-US" dirty="0" smtClean="0"/>
              <a:t>, dispossession        Individualism        Narcissism, self-gratification        Abuse of Creation, Manipulation of creation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 Spirituality Based on Spiritual Gifts</a:t>
            </a:r>
            <a:endParaRPr lang="en-US" dirty="0"/>
          </a:p>
        </p:txBody>
      </p:sp>
      <p:sp>
        <p:nvSpPr>
          <p:cNvPr id="3" name="Content Placeholder 2"/>
          <p:cNvSpPr>
            <a:spLocks noGrp="1"/>
          </p:cNvSpPr>
          <p:nvPr>
            <p:ph idx="1"/>
          </p:nvPr>
        </p:nvSpPr>
        <p:spPr/>
        <p:txBody>
          <a:bodyPr>
            <a:normAutofit lnSpcReduction="10000"/>
          </a:bodyPr>
          <a:lstStyle/>
          <a:p>
            <a:r>
              <a:rPr lang="en-US" dirty="0" smtClean="0"/>
              <a:t>Evangelistic?</a:t>
            </a:r>
          </a:p>
          <a:p>
            <a:r>
              <a:rPr lang="en-US" dirty="0" smtClean="0"/>
              <a:t>Pastoral?</a:t>
            </a:r>
          </a:p>
          <a:p>
            <a:r>
              <a:rPr lang="en-US" dirty="0" smtClean="0"/>
              <a:t>Deliverance</a:t>
            </a:r>
            <a:r>
              <a:rPr lang="en-US" dirty="0" smtClean="0"/>
              <a:t>?</a:t>
            </a:r>
            <a:r>
              <a:rPr lang="en-US" dirty="0" smtClean="0"/>
              <a:t> </a:t>
            </a:r>
          </a:p>
          <a:p>
            <a:r>
              <a:rPr lang="en-US" dirty="0" smtClean="0"/>
              <a:t>Hospitality</a:t>
            </a:r>
            <a:r>
              <a:rPr lang="en-US" dirty="0" smtClean="0"/>
              <a:t>?</a:t>
            </a:r>
            <a:r>
              <a:rPr lang="en-US" dirty="0" smtClean="0"/>
              <a:t> </a:t>
            </a:r>
          </a:p>
          <a:p>
            <a:r>
              <a:rPr lang="en-US" dirty="0" smtClean="0"/>
              <a:t>Justice </a:t>
            </a:r>
            <a:r>
              <a:rPr lang="en-US" dirty="0" smtClean="0"/>
              <a:t>etc.? </a:t>
            </a:r>
            <a:r>
              <a:rPr lang="en-US" dirty="0" smtClean="0"/>
              <a:t> </a:t>
            </a:r>
          </a:p>
          <a:p>
            <a:r>
              <a:rPr lang="en-US" dirty="0" smtClean="0"/>
              <a:t>What </a:t>
            </a:r>
            <a:r>
              <a:rPr lang="en-US" dirty="0" smtClean="0"/>
              <a:t>is your gift? What is your style of spirituality?</a:t>
            </a:r>
            <a:r>
              <a:rPr lang="en-US" dirty="0" smtClean="0"/>
              <a:t> </a:t>
            </a:r>
          </a:p>
          <a:p>
            <a:r>
              <a:rPr lang="en-US" dirty="0" smtClean="0"/>
              <a:t>What is the darkness, the flip side of the gift? The </a:t>
            </a:r>
            <a:r>
              <a:rPr lang="en-US" dirty="0" err="1" smtClean="0"/>
              <a:t>A</a:t>
            </a:r>
            <a:r>
              <a:rPr lang="en-US" dirty="0" err="1" smtClean="0"/>
              <a:t>rchilles</a:t>
            </a:r>
            <a:r>
              <a:rPr lang="en-US" dirty="0" smtClean="0"/>
              <a:t> heel?</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G. Coping with the Stress of Urban Ministry</a:t>
            </a:r>
            <a:endParaRPr lang="en-US" sz="3200" dirty="0"/>
          </a:p>
        </p:txBody>
      </p:sp>
      <p:sp>
        <p:nvSpPr>
          <p:cNvPr id="3" name="Content Placeholder 2"/>
          <p:cNvSpPr>
            <a:spLocks noGrp="1"/>
          </p:cNvSpPr>
          <p:nvPr>
            <p:ph idx="1"/>
          </p:nvPr>
        </p:nvSpPr>
        <p:spPr>
          <a:xfrm>
            <a:off x="1435608" y="1447800"/>
            <a:ext cx="7498080" cy="5118100"/>
          </a:xfrm>
        </p:spPr>
        <p:txBody>
          <a:bodyPr>
            <a:normAutofit/>
          </a:bodyPr>
          <a:lstStyle/>
          <a:p>
            <a:r>
              <a:rPr lang="en-US" baseline="-25000" dirty="0" smtClean="0"/>
              <a:t>Theology </a:t>
            </a:r>
            <a:r>
              <a:rPr lang="en-US" baseline="-25000" dirty="0" smtClean="0"/>
              <a:t>of rest - the ebb and flow of ministry seasons.</a:t>
            </a:r>
            <a:r>
              <a:rPr lang="en-US" baseline="-25000" dirty="0" smtClean="0"/>
              <a:t> </a:t>
            </a:r>
          </a:p>
          <a:p>
            <a:r>
              <a:rPr lang="en-US" baseline="-25000" dirty="0" smtClean="0"/>
              <a:t>Cities</a:t>
            </a:r>
            <a:r>
              <a:rPr lang="en-US" baseline="-25000" dirty="0" smtClean="0"/>
              <a:t>: Intensifiers of Stress The mental stresses of the city require a response from the church.</a:t>
            </a:r>
            <a:r>
              <a:rPr lang="en-US" baseline="-25000" dirty="0" smtClean="0"/>
              <a:t> </a:t>
            </a:r>
          </a:p>
          <a:p>
            <a:pPr lvl="1"/>
            <a:r>
              <a:rPr lang="en-US" baseline="-25000" dirty="0" smtClean="0"/>
              <a:t>For </a:t>
            </a:r>
            <a:r>
              <a:rPr lang="en-US" baseline="-25000" dirty="0" smtClean="0"/>
              <a:t>example the stress of life in Hong Kong has resulted in 1 in 10 developing mental problems</a:t>
            </a:r>
            <a:r>
              <a:rPr lang="en-US" baseline="-25000" dirty="0" smtClean="0"/>
              <a:t>.</a:t>
            </a:r>
          </a:p>
          <a:p>
            <a:pPr lvl="1"/>
            <a:r>
              <a:rPr lang="en-US" baseline="-25000" dirty="0" smtClean="0"/>
              <a:t> </a:t>
            </a:r>
            <a:r>
              <a:rPr lang="en-US" baseline="-25000" dirty="0" smtClean="0"/>
              <a:t>The social dislocation of migration leaves long term social problems.</a:t>
            </a:r>
            <a:r>
              <a:rPr lang="en-US" baseline="-25000" dirty="0" smtClean="0"/>
              <a:t> </a:t>
            </a:r>
          </a:p>
          <a:p>
            <a:pPr lvl="1"/>
            <a:r>
              <a:rPr lang="en-US" baseline="-25000" dirty="0" smtClean="0"/>
              <a:t>The </a:t>
            </a:r>
            <a:r>
              <a:rPr lang="en-US" baseline="-25000" dirty="0" smtClean="0"/>
              <a:t>pressure of commuting, of economics, of education create stress.</a:t>
            </a:r>
            <a:r>
              <a:rPr lang="en-US" baseline="-25000" dirty="0" smtClean="0"/>
              <a:t> </a:t>
            </a:r>
          </a:p>
          <a:p>
            <a:pPr lvl="1"/>
            <a:r>
              <a:rPr lang="en-US" baseline="-25000" dirty="0" smtClean="0"/>
              <a:t>Stimulus </a:t>
            </a:r>
            <a:r>
              <a:rPr lang="en-US" baseline="-25000" dirty="0" smtClean="0"/>
              <a:t>overload results from constant noise, people and events.</a:t>
            </a:r>
            <a:r>
              <a:rPr lang="en-US" baseline="-25000" dirty="0" smtClean="0"/>
              <a:t> </a:t>
            </a:r>
          </a:p>
          <a:p>
            <a:r>
              <a:rPr lang="en-US" baseline="-25000" dirty="0" smtClean="0"/>
              <a:t>We </a:t>
            </a:r>
            <a:r>
              <a:rPr lang="en-US" baseline="-25000" dirty="0" smtClean="0"/>
              <a:t>can only absorb so much. Hence we develop several stages of adjustment:</a:t>
            </a:r>
            <a:r>
              <a:rPr lang="en-US" baseline="-25000" dirty="0" smtClean="0"/>
              <a:t> </a:t>
            </a:r>
          </a:p>
          <a:p>
            <a:pPr lvl="1"/>
            <a:r>
              <a:rPr lang="en-US" baseline="-25000" dirty="0" smtClean="0"/>
              <a:t>Cutting </a:t>
            </a:r>
            <a:r>
              <a:rPr lang="en-US" baseline="-25000" dirty="0" smtClean="0"/>
              <a:t>off stimuli</a:t>
            </a:r>
            <a:r>
              <a:rPr lang="en-US" baseline="-25000" dirty="0" smtClean="0"/>
              <a:t> </a:t>
            </a:r>
          </a:p>
          <a:p>
            <a:pPr lvl="1"/>
            <a:r>
              <a:rPr lang="en-US" baseline="-25000" dirty="0" smtClean="0"/>
              <a:t>Being </a:t>
            </a:r>
            <a:r>
              <a:rPr lang="en-US" baseline="-25000" dirty="0" smtClean="0"/>
              <a:t>selective about movements</a:t>
            </a:r>
            <a:r>
              <a:rPr lang="en-US" baseline="-25000" dirty="0" smtClean="0"/>
              <a:t> </a:t>
            </a:r>
          </a:p>
          <a:p>
            <a:pPr lvl="1"/>
            <a:r>
              <a:rPr lang="en-US" baseline="-25000" dirty="0" smtClean="0"/>
              <a:t>Splitting </a:t>
            </a:r>
            <a:r>
              <a:rPr lang="en-US" baseline="-25000" dirty="0" smtClean="0"/>
              <a:t>society into sectors</a:t>
            </a:r>
            <a:r>
              <a:rPr lang="en-US" baseline="-25000" dirty="0" smtClean="0"/>
              <a:t> </a:t>
            </a:r>
          </a:p>
          <a:p>
            <a:pPr lvl="1"/>
            <a:r>
              <a:rPr lang="en-US" baseline="-25000" dirty="0" smtClean="0"/>
              <a:t>Find </a:t>
            </a:r>
            <a:r>
              <a:rPr lang="en-US" baseline="-25000" dirty="0" smtClean="0"/>
              <a:t>space away from the people over whom we have no control. </a:t>
            </a:r>
            <a:endParaRPr lang="en-US" baseline="-25000"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 The Need for a Spiritual Advisor/ Supervisor </a:t>
            </a:r>
            <a:endParaRPr lang="en-US" dirty="0"/>
          </a:p>
        </p:txBody>
      </p:sp>
      <p:sp>
        <p:nvSpPr>
          <p:cNvPr id="3" name="Content Placeholder 2"/>
          <p:cNvSpPr>
            <a:spLocks noGrp="1"/>
          </p:cNvSpPr>
          <p:nvPr>
            <p:ph idx="1"/>
          </p:nvPr>
        </p:nvSpPr>
        <p:spPr/>
        <p:txBody>
          <a:bodyPr/>
          <a:lstStyle/>
          <a:p>
            <a:r>
              <a:rPr lang="en-US" dirty="0" smtClean="0"/>
              <a:t>Human </a:t>
            </a:r>
            <a:r>
              <a:rPr lang="en-US" dirty="0" smtClean="0"/>
              <a:t>beings are limited and need other </a:t>
            </a:r>
            <a:r>
              <a:rPr lang="en-US" dirty="0" smtClean="0"/>
              <a:t>counselors </a:t>
            </a:r>
            <a:r>
              <a:rPr lang="en-US" dirty="0" smtClean="0"/>
              <a:t>to help</a:t>
            </a:r>
            <a:r>
              <a:rPr lang="en-US" dirty="0" smtClean="0"/>
              <a:t>.</a:t>
            </a:r>
          </a:p>
          <a:p>
            <a:r>
              <a:rPr lang="en-US" dirty="0" smtClean="0"/>
              <a:t> </a:t>
            </a:r>
            <a:r>
              <a:rPr lang="en-US" dirty="0" smtClean="0"/>
              <a:t>Who do you meet with</a:t>
            </a:r>
            <a:r>
              <a:rPr lang="en-US" dirty="0" smtClean="0"/>
              <a:t> monthly </a:t>
            </a:r>
            <a:r>
              <a:rPr lang="en-US" dirty="0" smtClean="0"/>
              <a:t>to mentor you with spiritual issues?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1.Understanding: Understand a diversity of strands of Christian spirituality.</a:t>
            </a:r>
          </a:p>
          <a:p>
            <a:r>
              <a:rPr lang="en-US" dirty="0" smtClean="0"/>
              <a:t>2. Understanding: Understand the relationship of the three main traditions of spiritual growth to urban poor ministry.</a:t>
            </a:r>
          </a:p>
          <a:p>
            <a:r>
              <a:rPr lang="en-US" dirty="0" smtClean="0"/>
              <a:t>3. Skill: Evaluate the effectiveness of their spiritual disciplines in enabling them to cope with the pressures of urban life.</a:t>
            </a:r>
          </a:p>
          <a:p>
            <a:r>
              <a:rPr lang="en-US" dirty="0" smtClean="0"/>
              <a:t>4. Character: Understand the effect of stress on spirituality and family by identifying three major stressors and determining changes of lifestyle or spiritual practices to cope with them.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Three Main Genres of Christian Spirituality </a:t>
            </a:r>
            <a:endParaRPr lang="en-US" dirty="0"/>
          </a:p>
        </p:txBody>
      </p:sp>
      <p:sp>
        <p:nvSpPr>
          <p:cNvPr id="3" name="Content Placeholder 2"/>
          <p:cNvSpPr>
            <a:spLocks noGrp="1"/>
          </p:cNvSpPr>
          <p:nvPr>
            <p:ph idx="1"/>
          </p:nvPr>
        </p:nvSpPr>
        <p:spPr/>
        <p:txBody>
          <a:bodyPr numCol="2">
            <a:normAutofit fontScale="62500" lnSpcReduction="20000"/>
          </a:bodyPr>
          <a:lstStyle/>
          <a:p>
            <a:pPr>
              <a:buNone/>
            </a:pPr>
            <a:r>
              <a:rPr lang="en-US" dirty="0" smtClean="0"/>
              <a:t>1</a:t>
            </a:r>
            <a:r>
              <a:rPr lang="en-US" dirty="0" smtClean="0"/>
              <a:t>. The Way of Action</a:t>
            </a:r>
            <a:r>
              <a:rPr lang="en-US" dirty="0" smtClean="0"/>
              <a:t> </a:t>
            </a:r>
          </a:p>
          <a:p>
            <a:pPr>
              <a:buNone/>
            </a:pPr>
            <a:r>
              <a:rPr lang="en-US" dirty="0" smtClean="0"/>
              <a:t>a</a:t>
            </a:r>
            <a:r>
              <a:rPr lang="en-US" dirty="0" smtClean="0"/>
              <a:t>. The Way of Love (1 John)</a:t>
            </a:r>
            <a:r>
              <a:rPr lang="en-US" dirty="0" smtClean="0"/>
              <a:t> </a:t>
            </a:r>
          </a:p>
          <a:p>
            <a:r>
              <a:rPr lang="en-US" dirty="0" smtClean="0"/>
              <a:t>Ma </a:t>
            </a:r>
            <a:r>
              <a:rPr lang="en-US" dirty="0" smtClean="0"/>
              <a:t>Theresa, the preaching friars,</a:t>
            </a:r>
            <a:r>
              <a:rPr lang="en-US" dirty="0" smtClean="0"/>
              <a:t> </a:t>
            </a:r>
          </a:p>
          <a:p>
            <a:r>
              <a:rPr lang="en-US" dirty="0" smtClean="0"/>
              <a:t>St </a:t>
            </a:r>
            <a:r>
              <a:rPr lang="en-US" dirty="0" smtClean="0"/>
              <a:t>Francis of </a:t>
            </a:r>
            <a:r>
              <a:rPr lang="en-US" dirty="0" err="1" smtClean="0"/>
              <a:t>Assissi</a:t>
            </a:r>
            <a:r>
              <a:rPr lang="en-US" dirty="0" smtClean="0"/>
              <a:t> (1182-1226)</a:t>
            </a:r>
            <a:r>
              <a:rPr lang="en-US" dirty="0" smtClean="0"/>
              <a:t>,</a:t>
            </a:r>
          </a:p>
          <a:p>
            <a:r>
              <a:rPr lang="en-US" dirty="0" smtClean="0"/>
              <a:t> </a:t>
            </a:r>
            <a:r>
              <a:rPr lang="en-US" dirty="0" smtClean="0"/>
              <a:t>Walter Rauschenbusch (1861-1918)</a:t>
            </a:r>
            <a:r>
              <a:rPr lang="en-US" dirty="0" smtClean="0"/>
              <a:t>,</a:t>
            </a:r>
          </a:p>
          <a:p>
            <a:r>
              <a:rPr lang="en-US" dirty="0" smtClean="0"/>
              <a:t> </a:t>
            </a:r>
            <a:r>
              <a:rPr lang="en-US" dirty="0" err="1" smtClean="0"/>
              <a:t>Toyohiko</a:t>
            </a:r>
            <a:r>
              <a:rPr lang="en-US" dirty="0" smtClean="0"/>
              <a:t> Kagawa (1888 - c1946)</a:t>
            </a:r>
            <a:r>
              <a:rPr lang="en-US" dirty="0" smtClean="0"/>
              <a:t> </a:t>
            </a:r>
          </a:p>
          <a:p>
            <a:pPr>
              <a:buNone/>
            </a:pPr>
            <a:r>
              <a:rPr lang="en-US" dirty="0" err="1" smtClean="0"/>
              <a:t>b</a:t>
            </a:r>
            <a:r>
              <a:rPr lang="en-US" dirty="0" smtClean="0"/>
              <a:t>. The Way of Doing Justice (</a:t>
            </a:r>
            <a:r>
              <a:rPr lang="en-US" dirty="0" err="1" smtClean="0"/>
              <a:t>Jer</a:t>
            </a:r>
            <a:r>
              <a:rPr lang="en-US" dirty="0" smtClean="0"/>
              <a:t> 23:29) </a:t>
            </a:r>
            <a:r>
              <a:rPr lang="en-US" dirty="0" smtClean="0"/>
              <a:t> </a:t>
            </a:r>
          </a:p>
          <a:p>
            <a:r>
              <a:rPr lang="en-US" dirty="0" smtClean="0"/>
              <a:t>William </a:t>
            </a:r>
            <a:r>
              <a:rPr lang="en-US" dirty="0" smtClean="0"/>
              <a:t>Law (1886-1761</a:t>
            </a:r>
            <a:r>
              <a:rPr lang="en-US" dirty="0" smtClean="0"/>
              <a:t>)</a:t>
            </a:r>
          </a:p>
          <a:p>
            <a:r>
              <a:rPr lang="en-US" dirty="0" smtClean="0"/>
              <a:t>Liberation theologians</a:t>
            </a:r>
          </a:p>
          <a:p>
            <a:r>
              <a:rPr lang="en-US" dirty="0" smtClean="0"/>
              <a:t>Dom </a:t>
            </a:r>
            <a:r>
              <a:rPr lang="en-US" dirty="0" err="1" smtClean="0"/>
              <a:t>Helder</a:t>
            </a:r>
            <a:r>
              <a:rPr lang="en-US" dirty="0" smtClean="0"/>
              <a:t> </a:t>
            </a:r>
            <a:r>
              <a:rPr lang="en-US" dirty="0" err="1" smtClean="0"/>
              <a:t>Camara</a:t>
            </a:r>
            <a:endParaRPr lang="en-US" dirty="0" smtClean="0"/>
          </a:p>
          <a:p>
            <a:pPr>
              <a:buNone/>
            </a:pPr>
            <a:endParaRPr lang="en-US" dirty="0" smtClean="0"/>
          </a:p>
          <a:p>
            <a:pPr>
              <a:buNone/>
            </a:pPr>
            <a:r>
              <a:rPr lang="en-US" dirty="0" smtClean="0"/>
              <a:t>2</a:t>
            </a:r>
            <a:r>
              <a:rPr lang="en-US" dirty="0" smtClean="0"/>
              <a:t>. The Way of Wisdom (Proverbs) (knowledge)</a:t>
            </a:r>
            <a:r>
              <a:rPr lang="en-US" dirty="0" smtClean="0"/>
              <a:t> </a:t>
            </a:r>
          </a:p>
          <a:p>
            <a:r>
              <a:rPr lang="en-US" dirty="0" smtClean="0"/>
              <a:t>Augustine </a:t>
            </a:r>
            <a:r>
              <a:rPr lang="en-US" dirty="0" smtClean="0"/>
              <a:t>(354-430</a:t>
            </a:r>
            <a:r>
              <a:rPr lang="en-US" dirty="0" smtClean="0"/>
              <a:t>)</a:t>
            </a:r>
          </a:p>
          <a:p>
            <a:r>
              <a:rPr lang="en-US" dirty="0" smtClean="0"/>
              <a:t>John </a:t>
            </a:r>
            <a:r>
              <a:rPr lang="en-US" dirty="0" smtClean="0"/>
              <a:t>Calvin (1509-1564</a:t>
            </a:r>
            <a:r>
              <a:rPr lang="en-US" dirty="0" smtClean="0"/>
              <a:t>)</a:t>
            </a:r>
          </a:p>
          <a:p>
            <a:r>
              <a:rPr lang="en-US" dirty="0" smtClean="0"/>
              <a:t>William </a:t>
            </a:r>
            <a:r>
              <a:rPr lang="en-US" dirty="0" smtClean="0"/>
              <a:t>Temple (1881-1944</a:t>
            </a:r>
            <a:r>
              <a:rPr lang="en-US" dirty="0" smtClean="0"/>
              <a:t>)</a:t>
            </a:r>
          </a:p>
          <a:p>
            <a:pPr>
              <a:buNone/>
            </a:pPr>
            <a:r>
              <a:rPr lang="en-US" dirty="0" smtClean="0"/>
              <a:t>3</a:t>
            </a:r>
            <a:r>
              <a:rPr lang="en-US" dirty="0" smtClean="0"/>
              <a:t>. The Way of Devotion (mysticism)</a:t>
            </a:r>
            <a:r>
              <a:rPr lang="en-US" dirty="0" smtClean="0"/>
              <a:t> </a:t>
            </a:r>
          </a:p>
          <a:p>
            <a:r>
              <a:rPr lang="en-US" dirty="0" smtClean="0"/>
              <a:t>The </a:t>
            </a:r>
            <a:r>
              <a:rPr lang="en-US" dirty="0" smtClean="0"/>
              <a:t>age of mysticism (11th-15th </a:t>
            </a:r>
            <a:r>
              <a:rPr lang="en-US" dirty="0" smtClean="0"/>
              <a:t>C)</a:t>
            </a:r>
          </a:p>
          <a:p>
            <a:r>
              <a:rPr lang="en-US" dirty="0" smtClean="0"/>
              <a:t>Bernard </a:t>
            </a:r>
            <a:r>
              <a:rPr lang="en-US" dirty="0" smtClean="0"/>
              <a:t>of </a:t>
            </a:r>
            <a:r>
              <a:rPr lang="en-US" dirty="0" err="1" smtClean="0"/>
              <a:t>Clairvaux</a:t>
            </a:r>
            <a:r>
              <a:rPr lang="en-US" dirty="0" smtClean="0"/>
              <a:t> (1090-1153</a:t>
            </a:r>
            <a:r>
              <a:rPr lang="en-US" dirty="0" smtClean="0"/>
              <a:t>)</a:t>
            </a:r>
          </a:p>
          <a:p>
            <a:r>
              <a:rPr lang="en-US" dirty="0" smtClean="0"/>
              <a:t>George </a:t>
            </a:r>
            <a:r>
              <a:rPr lang="en-US" dirty="0" smtClean="0"/>
              <a:t>Fox (1624-1691</a:t>
            </a:r>
            <a:r>
              <a:rPr lang="en-US" dirty="0" smtClean="0"/>
              <a:t>)</a:t>
            </a:r>
          </a:p>
          <a:p>
            <a:r>
              <a:rPr lang="en-US" dirty="0" err="1" smtClean="0"/>
              <a:t>Sundar</a:t>
            </a:r>
            <a:r>
              <a:rPr lang="en-US" dirty="0" smtClean="0"/>
              <a:t> </a:t>
            </a:r>
            <a:r>
              <a:rPr lang="en-US" dirty="0" smtClean="0"/>
              <a:t>Singh (1889-1933)</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Practices of Devotion </a:t>
            </a:r>
            <a:endParaRPr lang="en-US" dirty="0"/>
          </a:p>
        </p:txBody>
      </p:sp>
      <p:sp>
        <p:nvSpPr>
          <p:cNvPr id="3" name="Content Placeholder 2"/>
          <p:cNvSpPr>
            <a:spLocks noGrp="1"/>
          </p:cNvSpPr>
          <p:nvPr>
            <p:ph idx="1"/>
          </p:nvPr>
        </p:nvSpPr>
        <p:spPr/>
        <p:txBody>
          <a:bodyPr/>
          <a:lstStyle/>
          <a:p>
            <a:r>
              <a:rPr lang="en-US" dirty="0" smtClean="0"/>
              <a:t>Being Fit</a:t>
            </a:r>
          </a:p>
          <a:p>
            <a:r>
              <a:rPr lang="en-US" dirty="0" smtClean="0"/>
              <a:t>Disconnection from things, Simplicity </a:t>
            </a:r>
          </a:p>
          <a:p>
            <a:r>
              <a:rPr lang="en-US" dirty="0" smtClean="0"/>
              <a:t>Listening to God</a:t>
            </a:r>
          </a:p>
          <a:p>
            <a:r>
              <a:rPr lang="en-US" dirty="0" smtClean="0"/>
              <a:t>Practice of the Presence</a:t>
            </a:r>
          </a:p>
          <a:p>
            <a:r>
              <a:rPr lang="en-US" dirty="0" smtClean="0"/>
              <a:t>Practices of self-examination</a:t>
            </a:r>
          </a:p>
          <a:p>
            <a:r>
              <a:rPr lang="en-US" dirty="0" smtClean="0"/>
              <a:t>12 Step Repentance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The Way of the Spirit</a:t>
            </a:r>
            <a:endParaRPr lang="en-US" dirty="0"/>
          </a:p>
        </p:txBody>
      </p:sp>
      <p:sp>
        <p:nvSpPr>
          <p:cNvPr id="3" name="Content Placeholder 2"/>
          <p:cNvSpPr>
            <a:spLocks noGrp="1"/>
          </p:cNvSpPr>
          <p:nvPr>
            <p:ph idx="1"/>
          </p:nvPr>
        </p:nvSpPr>
        <p:spPr/>
        <p:txBody>
          <a:bodyPr/>
          <a:lstStyle/>
          <a:p>
            <a:r>
              <a:rPr lang="en-US" dirty="0" smtClean="0"/>
              <a:t>These </a:t>
            </a:r>
            <a:r>
              <a:rPr lang="en-US" dirty="0" smtClean="0"/>
              <a:t>Three Lead to the Way of the Spirit</a:t>
            </a:r>
            <a:r>
              <a:rPr lang="en-US" dirty="0" smtClean="0"/>
              <a:t> </a:t>
            </a:r>
          </a:p>
          <a:p>
            <a:pPr lvl="1"/>
            <a:r>
              <a:rPr lang="en-US" dirty="0" err="1" smtClean="0"/>
              <a:t>cf</a:t>
            </a:r>
            <a:r>
              <a:rPr lang="en-US" dirty="0" smtClean="0"/>
              <a:t> </a:t>
            </a:r>
            <a:r>
              <a:rPr lang="en-US" dirty="0" smtClean="0"/>
              <a:t>Watchman </a:t>
            </a:r>
            <a:r>
              <a:rPr lang="en-US" dirty="0" smtClean="0"/>
              <a:t>Nee</a:t>
            </a:r>
          </a:p>
          <a:p>
            <a:r>
              <a:rPr lang="en-US" dirty="0" smtClean="0"/>
              <a:t>Review Power point on Prayer </a:t>
            </a:r>
            <a:r>
              <a:rPr lang="en-US" dirty="0" smtClean="0"/>
              <a:t>&amp; Fasting</a:t>
            </a:r>
            <a:r>
              <a:rPr lang="en-US" dirty="0" smtClean="0"/>
              <a:t> </a:t>
            </a:r>
          </a:p>
          <a:p>
            <a:r>
              <a:rPr lang="en-US" dirty="0" smtClean="0"/>
              <a:t>or </a:t>
            </a:r>
            <a:r>
              <a:rPr lang="en-US" dirty="0" smtClean="0"/>
              <a:t>The Ministry of Intercession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a:t>
            </a:r>
            <a:r>
              <a:rPr lang="en-US" dirty="0" smtClean="0"/>
              <a:t>Classic Spiritual Disciplines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smtClean="0"/>
              <a:t>Daily Devotional</a:t>
            </a:r>
            <a:r>
              <a:rPr lang="en-US" dirty="0" smtClean="0"/>
              <a:t> </a:t>
            </a:r>
          </a:p>
          <a:p>
            <a:r>
              <a:rPr lang="en-US" dirty="0" smtClean="0"/>
              <a:t>The </a:t>
            </a:r>
            <a:r>
              <a:rPr lang="en-US" dirty="0" smtClean="0"/>
              <a:t>Weekly Prayer Meeting</a:t>
            </a:r>
            <a:r>
              <a:rPr lang="en-US" dirty="0" smtClean="0"/>
              <a:t> </a:t>
            </a:r>
          </a:p>
          <a:p>
            <a:r>
              <a:rPr lang="en-US" dirty="0" smtClean="0"/>
              <a:t>The </a:t>
            </a:r>
            <a:r>
              <a:rPr lang="en-US" dirty="0" smtClean="0"/>
              <a:t>Emergence of Corporate </a:t>
            </a:r>
            <a:r>
              <a:rPr lang="en-US" dirty="0" smtClean="0"/>
              <a:t>Prayer</a:t>
            </a:r>
          </a:p>
          <a:p>
            <a:r>
              <a:rPr lang="en-US" dirty="0" smtClean="0"/>
              <a:t> </a:t>
            </a:r>
            <a:r>
              <a:rPr lang="en-US" dirty="0" smtClean="0"/>
              <a:t>Spiritual </a:t>
            </a:r>
            <a:r>
              <a:rPr lang="en-US" dirty="0" smtClean="0"/>
              <a:t>Formation</a:t>
            </a:r>
          </a:p>
          <a:p>
            <a:r>
              <a:rPr lang="en-US" dirty="0" smtClean="0"/>
              <a:t>The </a:t>
            </a:r>
            <a:r>
              <a:rPr lang="en-US" dirty="0" smtClean="0"/>
              <a:t>Disciplines of Quiet </a:t>
            </a:r>
            <a:r>
              <a:rPr lang="en-US" dirty="0" smtClean="0"/>
              <a:t>Time, </a:t>
            </a:r>
          </a:p>
          <a:p>
            <a:r>
              <a:rPr lang="en-US" dirty="0" smtClean="0"/>
              <a:t>Mentoring </a:t>
            </a:r>
          </a:p>
          <a:p>
            <a:r>
              <a:rPr lang="en-US" dirty="0" smtClean="0"/>
              <a:t>The </a:t>
            </a:r>
            <a:r>
              <a:rPr lang="en-US" dirty="0" smtClean="0"/>
              <a:t>Word </a:t>
            </a:r>
            <a:r>
              <a:rPr lang="en-US" dirty="0" smtClean="0"/>
              <a:t>Hand: Hear, Read, Study, Memorize, Meditate</a:t>
            </a:r>
          </a:p>
          <a:p>
            <a:r>
              <a:rPr lang="en-US" dirty="0" smtClean="0"/>
              <a:t>The </a:t>
            </a:r>
            <a:r>
              <a:rPr lang="en-US" dirty="0" smtClean="0"/>
              <a:t>Wheel </a:t>
            </a:r>
            <a:r>
              <a:rPr lang="en-US" dirty="0" smtClean="0"/>
              <a:t>Diagram</a:t>
            </a:r>
          </a:p>
          <a:p>
            <a:r>
              <a:rPr lang="en-US" dirty="0" smtClean="0"/>
              <a:t>The </a:t>
            </a:r>
            <a:r>
              <a:rPr lang="en-US" dirty="0" smtClean="0"/>
              <a:t>collection for the poor</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 The </a:t>
            </a:r>
            <a:r>
              <a:rPr lang="en-US" dirty="0" smtClean="0"/>
              <a:t>Spirituality of the Apostolic Workers</a:t>
            </a:r>
            <a:endParaRPr lang="en-US" dirty="0"/>
          </a:p>
        </p:txBody>
      </p:sp>
      <p:sp>
        <p:nvSpPr>
          <p:cNvPr id="3" name="Content Placeholder 2"/>
          <p:cNvSpPr>
            <a:spLocks noGrp="1"/>
          </p:cNvSpPr>
          <p:nvPr>
            <p:ph idx="1"/>
          </p:nvPr>
        </p:nvSpPr>
        <p:spPr/>
        <p:txBody>
          <a:bodyPr/>
          <a:lstStyle/>
          <a:p>
            <a:r>
              <a:rPr lang="en-US" dirty="0" smtClean="0"/>
              <a:t>Servant</a:t>
            </a:r>
            <a:r>
              <a:rPr lang="en-US" dirty="0" smtClean="0"/>
              <a:t>-Partners: Incarnational Communities of </a:t>
            </a:r>
            <a:r>
              <a:rPr lang="en-US" dirty="0" smtClean="0"/>
              <a:t>Graduates</a:t>
            </a:r>
          </a:p>
          <a:p>
            <a:r>
              <a:rPr lang="en-US" dirty="0" err="1" smtClean="0"/>
              <a:t>InnerChange</a:t>
            </a:r>
            <a:r>
              <a:rPr lang="en-US" dirty="0" smtClean="0"/>
              <a:t>: Following the Charismatic Prophet Among the </a:t>
            </a:r>
            <a:r>
              <a:rPr lang="en-US" dirty="0" smtClean="0"/>
              <a:t>Poor</a:t>
            </a:r>
          </a:p>
          <a:p>
            <a:r>
              <a:rPr lang="en-US" dirty="0" err="1" smtClean="0"/>
              <a:t>Kairos</a:t>
            </a:r>
            <a:r>
              <a:rPr lang="en-US" dirty="0" smtClean="0"/>
              <a:t>: Following Jesus the Wandering Preacher</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Spiritual disciplines</a:t>
            </a:r>
            <a:r>
              <a:rPr lang="en-US" dirty="0" smtClean="0"/>
              <a:t> </a:t>
            </a:r>
            <a:br>
              <a:rPr lang="en-US" dirty="0" smtClean="0"/>
            </a:br>
            <a:r>
              <a:rPr lang="en-US" sz="3111" dirty="0" smtClean="0"/>
              <a:t>(</a:t>
            </a:r>
            <a:r>
              <a:rPr lang="en-US" sz="3111" dirty="0" smtClean="0"/>
              <a:t>From the Lifestyle and Values of Servants)</a:t>
            </a:r>
            <a:endParaRPr lang="en-US" sz="3111" dirty="0"/>
          </a:p>
        </p:txBody>
      </p:sp>
      <p:sp>
        <p:nvSpPr>
          <p:cNvPr id="3" name="Content Placeholder 2"/>
          <p:cNvSpPr>
            <a:spLocks noGrp="1"/>
          </p:cNvSpPr>
          <p:nvPr>
            <p:ph idx="1"/>
          </p:nvPr>
        </p:nvSpPr>
        <p:spPr/>
        <p:txBody>
          <a:bodyPr>
            <a:normAutofit fontScale="70000" lnSpcReduction="20000"/>
          </a:bodyPr>
          <a:lstStyle/>
          <a:p>
            <a:r>
              <a:rPr lang="en-US" dirty="0" smtClean="0"/>
              <a:t>We </a:t>
            </a:r>
            <a:r>
              <a:rPr lang="en-US" dirty="0" smtClean="0"/>
              <a:t>believe our whole lifestyle should become a true walking in the Spirit. We hold to the importance of Spirit-directed self-discipline in the cultivation of spirituality, through regular meditation, study of the Work, worship, prayer and fasting. We recognize that without steadfastness in these disciplines our lives will be inadequate to cope with the stresses of living among the poor. Our first work is intercession, from which spring our ministry</a:t>
            </a:r>
            <a:r>
              <a:rPr lang="en-US" dirty="0" smtClean="0"/>
              <a:t>.</a:t>
            </a:r>
          </a:p>
          <a:p>
            <a:r>
              <a:rPr lang="en-US" dirty="0" smtClean="0"/>
              <a:t>Our </a:t>
            </a:r>
            <a:r>
              <a:rPr lang="en-US" dirty="0" smtClean="0"/>
              <a:t>lives are to be a sign of joy among the people. The center of our lifestyle is the daily celebration of our Lord’s death and resurrection.</a:t>
            </a:r>
            <a:r>
              <a:rPr lang="en-US" dirty="0" smtClean="0"/>
              <a:t> Wherever </a:t>
            </a:r>
            <a:r>
              <a:rPr lang="en-US" dirty="0" smtClean="0"/>
              <a:t>we go, we seek to lead others into this celebration of the resurrected Lord, bringing the hope of Christ into slums without hope, the joy of Christ into slums of despair</a:t>
            </a:r>
            <a:r>
              <a:rPr lang="en-US" dirty="0" smtClean="0"/>
              <a:t>.</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We rejoice, too, in suffering, knowing that suffering produces character (Romans 5:3-5; James 1:2:4).</a:t>
            </a:r>
          </a:p>
          <a:p>
            <a:r>
              <a:rPr lang="en-US" dirty="0" smtClean="0"/>
              <a:t>Celebration, rest and joy were built into the Scriptures in the concepts of the jubilee and Sabbaths. Knowing that joy flags under overwork, we will zealously keep free one day per week for rest outside of the slum areas.</a:t>
            </a:r>
            <a:r>
              <a:rPr lang="en-US" dirty="0" smtClean="0"/>
              <a:t> </a:t>
            </a:r>
          </a:p>
          <a:p>
            <a:r>
              <a:rPr lang="en-US" dirty="0" smtClean="0"/>
              <a:t>We </a:t>
            </a:r>
            <a:r>
              <a:rPr lang="en-US" dirty="0" smtClean="0"/>
              <a:t>will season our year with weeks for celebration and festivity, rest and retreat. The seventh year should be a year for rest, reflection, and recommitment</a:t>
            </a:r>
            <a:r>
              <a:rPr lang="en-US" dirty="0" smtClean="0"/>
              <a:t>.</a:t>
            </a:r>
          </a:p>
          <a:p>
            <a:r>
              <a:rPr lang="en-US" dirty="0" smtClean="0"/>
              <a:t>We </a:t>
            </a:r>
            <a:r>
              <a:rPr lang="en-US" dirty="0" smtClean="0"/>
              <a:t>will read and review our lives at least monthly, rewriting our values and lifestyle yearly, in consultation with a spiritual adviser.</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56</TotalTime>
  <Words>1514</Words>
  <Application>Microsoft Macintosh PowerPoint</Application>
  <PresentationFormat>On-screen Show (4:3)</PresentationFormat>
  <Paragraphs>103</Paragraphs>
  <Slides>15</Slides>
  <Notes>0</Notes>
  <HiddenSlides>0</HiddenSlides>
  <MMClips>0</MMClips>
  <ScaleCrop>false</ScaleCrop>
  <HeadingPairs>
    <vt:vector size="4" baseType="variant">
      <vt:variant>
        <vt:lpstr>Design Template</vt:lpstr>
      </vt:variant>
      <vt:variant>
        <vt:i4>1</vt:i4>
      </vt:variant>
      <vt:variant>
        <vt:lpstr>Slide Titles</vt:lpstr>
      </vt:variant>
      <vt:variant>
        <vt:i4>15</vt:i4>
      </vt:variant>
    </vt:vector>
  </HeadingPairs>
  <TitlesOfParts>
    <vt:vector size="16" baseType="lpstr">
      <vt:lpstr>Solstice</vt:lpstr>
      <vt:lpstr>Classic Spirituality</vt:lpstr>
      <vt:lpstr>Learning Objectives</vt:lpstr>
      <vt:lpstr>A. Three Main Genres of Christian Spirituality </vt:lpstr>
      <vt:lpstr>Practices of Devotion </vt:lpstr>
      <vt:lpstr>B. The Way of the Spirit</vt:lpstr>
      <vt:lpstr>C. Classic Spiritual Disciplines</vt:lpstr>
      <vt:lpstr>D. The Spirituality of the Apostolic Workers</vt:lpstr>
      <vt:lpstr>Spiritual disciplines  (From the Lifestyle and Values of Servants)</vt:lpstr>
      <vt:lpstr>Slide 9</vt:lpstr>
      <vt:lpstr>E. Spirituality in the Midst of Modernism  Responding to the Spirit of Greed   (From the Lifestyle and Values of Servants)</vt:lpstr>
      <vt:lpstr>Inner Simplicity </vt:lpstr>
      <vt:lpstr>Postmodern Spirituality</vt:lpstr>
      <vt:lpstr>F. Spirituality Based on Spiritual Gifts</vt:lpstr>
      <vt:lpstr>G. Coping with the Stress of Urban Ministry</vt:lpstr>
      <vt:lpstr>H. The Need for a Spiritual Advisor/ Supervisor </vt:lpstr>
    </vt:vector>
  </TitlesOfParts>
  <Company>Azusa Pacific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Classic Spirituality</dc:title>
  <dc:creator>Viv Grigg</dc:creator>
  <cp:lastModifiedBy>Viv Grigg</cp:lastModifiedBy>
  <cp:revision>1</cp:revision>
  <dcterms:created xsi:type="dcterms:W3CDTF">2010-10-30T04:31:09Z</dcterms:created>
  <dcterms:modified xsi:type="dcterms:W3CDTF">2010-10-30T05:27:55Z</dcterms:modified>
</cp:coreProperties>
</file>